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892" r:id="rId1"/>
  </p:sldMasterIdLst>
  <p:notesMasterIdLst>
    <p:notesMasterId r:id="rId8"/>
  </p:notesMasterIdLst>
  <p:sldIdLst>
    <p:sldId id="256" r:id="rId2"/>
    <p:sldId id="264" r:id="rId3"/>
    <p:sldId id="259" r:id="rId4"/>
    <p:sldId id="262" r:id="rId5"/>
    <p:sldId id="260" r:id="rId6"/>
    <p:sldId id="261" r:id="rId7"/>
  </p:sldIdLst>
  <p:sldSz cx="12192000" cy="6858000"/>
  <p:notesSz cx="6858000" cy="9144000"/>
  <p:embeddedFontLst>
    <p:embeddedFont>
      <p:font typeface="Century Gothic" panose="020B0502020202020204" pitchFamily="34" charset="0"/>
      <p:regular r:id="rId9"/>
      <p:bold r:id="rId10"/>
      <p:italic r:id="rId11"/>
      <p:boldItalic r:id="rId12"/>
    </p:embeddedFont>
    <p:embeddedFont>
      <p:font typeface="Century Schoolbook" panose="02040604050505020304" pitchFamily="18" charset="0"/>
      <p:regular r:id="rId13"/>
      <p:bold r:id="rId14"/>
      <p:italic r:id="rId15"/>
      <p:boldItalic r:id="rId16"/>
    </p:embeddedFont>
    <p:embeddedFont>
      <p:font typeface="Wingdings 2" panose="05020102010507070707" pitchFamily="18" charset="2"/>
      <p:regular r:id="rId1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9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="0" baseline="0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Rectangle 10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91945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353392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940035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1_Immagine con didascalia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>
            <a:spLocks noGrp="1"/>
          </p:cNvSpPr>
          <p:nvPr>
            <p:ph type="pic" idx="2"/>
          </p:nvPr>
        </p:nvSpPr>
        <p:spPr>
          <a:xfrm>
            <a:off x="7861238" y="751241"/>
            <a:ext cx="3644962" cy="5467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685800" y="3124199"/>
            <a:ext cx="6873240" cy="3094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dt" idx="10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ftr" idx="11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27522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434529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7608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881593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781393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917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012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632020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666882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62393"/>
            <a:ext cx="9692640" cy="1428929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8010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  <p:sldLayoutId id="2147483904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1698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</a:pPr>
            <a:r>
              <a:rPr lang="it-IT" sz="4400" dirty="0"/>
              <a:t>PROGETTO </a:t>
            </a:r>
            <a:endParaRPr dirty="0"/>
          </a:p>
        </p:txBody>
      </p:sp>
      <p:sp>
        <p:nvSpPr>
          <p:cNvPr id="145" name="Google Shape;145;p19"/>
          <p:cNvSpPr txBox="1">
            <a:spLocks noGrp="1"/>
          </p:cNvSpPr>
          <p:nvPr>
            <p:ph type="subTitle" idx="1"/>
          </p:nvPr>
        </p:nvSpPr>
        <p:spPr>
          <a:xfrm>
            <a:off x="1524000" y="3116688"/>
            <a:ext cx="9577589" cy="2179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it-IT" sz="4000" dirty="0"/>
              <a:t>AZIONI DI ACCOMPAGANMENTO DEGLI STUDENTI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it-IT" sz="4000" dirty="0"/>
              <a:t>A.S. 2024-25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endParaRPr lang="it-IT" sz="4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it-IT" sz="2800" dirty="0"/>
              <a:t>Ferretti- Micarelli</a:t>
            </a:r>
            <a:endParaRPr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9FD0D7-B4C2-42B5-F0EF-3AA064B14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OBIETTIVI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7DE418-0EF2-51EA-384F-9AF9AB25C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dirty="0"/>
          </a:p>
          <a:p>
            <a:pPr marL="0" indent="0">
              <a:buNone/>
            </a:pPr>
            <a:r>
              <a:rPr lang="it-IT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 corsi hanno la funzione di rendere gli studenti immediatamente partecipi e protagonisti del percorso che stanno intraprendendo, per cui queste giornate hanno lo scopo di inserire gli alunni nel contesto scolastico facendo sì che fin da subito risulti un luogo familiare</a:t>
            </a:r>
            <a:endParaRPr lang="it-IT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Promuovere il </a:t>
            </a:r>
            <a:r>
              <a:rPr lang="it-IT" b="1" i="0" u="sng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benessere scolastico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b="1" i="0" u="sng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Intercettare</a:t>
            </a:r>
            <a:r>
              <a:rPr lang="it-IT" b="0" i="0" u="sng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preventivamente </a:t>
            </a:r>
            <a:r>
              <a:rPr lang="it-IT" b="1" i="0" u="sng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situazioni di rischio e di disagio</a:t>
            </a:r>
            <a:r>
              <a:rPr lang="it-IT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it-IT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Attraverso alcuni moduli di nuclei fondanti - di Italiano, Matematica e Inglese - ci si propone di far acquisire agli alunni i prerequisiti minimi, che consentano il raggiungimento degli obiettivi didattici previsti per il primo anno. </a:t>
            </a:r>
          </a:p>
          <a:p>
            <a:pPr marL="0" indent="0">
              <a:buNone/>
            </a:pPr>
            <a:r>
              <a:rPr lang="it-IT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972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</a:pPr>
            <a:r>
              <a:rPr lang="it-IT"/>
              <a:t>STRUTTURA DEL CORSO</a:t>
            </a:r>
            <a:endParaRPr/>
          </a:p>
        </p:txBody>
      </p:sp>
      <p:pic>
        <p:nvPicPr>
          <p:cNvPr id="163" name="Google Shape;163;p22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l="17890" r="17890"/>
          <a:stretch/>
        </p:blipFill>
        <p:spPr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22"/>
          <p:cNvSpPr txBox="1">
            <a:spLocks noGrp="1"/>
          </p:cNvSpPr>
          <p:nvPr>
            <p:ph type="body" idx="1"/>
          </p:nvPr>
        </p:nvSpPr>
        <p:spPr>
          <a:xfrm>
            <a:off x="1154954" y="3263705"/>
            <a:ext cx="4401783" cy="2288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r>
              <a:rPr lang="it-IT" dirty="0"/>
              <a:t>Il progetto è strutturato in due fasi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r>
              <a:rPr lang="it-IT" sz="1600" b="1" dirty="0"/>
              <a:t>CORSI DI ALLINEAMENTO INIZIO SETTEMBRE</a:t>
            </a:r>
            <a:endParaRPr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r>
              <a:rPr lang="it-IT" sz="1600" b="1" dirty="0"/>
              <a:t>LEZIONI SOS (RECUPERO DISCIPLINARE )  </a:t>
            </a:r>
            <a:r>
              <a:rPr lang="it-IT" b="1" dirty="0"/>
              <a:t>OTTOBRE</a:t>
            </a:r>
            <a:endParaRPr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D2D384-A77F-4D5C-A258-4AD639A78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ORGANIZZAZIONE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99E4C13-B8DA-448C-89B5-FF8B3201D7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Gli iscritti al corso saranno suddivisi in gruppi di circa 15 studenti</a:t>
            </a:r>
          </a:p>
          <a:p>
            <a:r>
              <a:rPr lang="it-IT" dirty="0"/>
              <a:t>Ogni gruppo seguirà  due lezioni della durata </a:t>
            </a:r>
            <a:r>
              <a:rPr lang="it-IT"/>
              <a:t>di 1/1,5 </a:t>
            </a:r>
            <a:r>
              <a:rPr lang="it-IT" dirty="0"/>
              <a:t>h di </a:t>
            </a:r>
            <a:r>
              <a:rPr lang="it-IT"/>
              <a:t>Italiano  </a:t>
            </a:r>
            <a:r>
              <a:rPr lang="it-IT" dirty="0"/>
              <a:t>Matematica e Inglese.</a:t>
            </a:r>
          </a:p>
          <a:p>
            <a:r>
              <a:rPr lang="it-IT" dirty="0"/>
              <a:t>Le lezioni saranno tenute da Docenti con la possibilità di coinvolgere studenti del triennio ai quali verrà corrisposto un attestato valevole come credito formativo</a:t>
            </a:r>
          </a:p>
        </p:txBody>
      </p:sp>
      <p:pic>
        <p:nvPicPr>
          <p:cNvPr id="5" name="Google Shape;163;p22">
            <a:extLst>
              <a:ext uri="{FF2B5EF4-FFF2-40B4-BE49-F238E27FC236}">
                <a16:creationId xmlns:a16="http://schemas.microsoft.com/office/drawing/2014/main" id="{25E9F62B-C992-66DA-4107-823E3D464DE2}"/>
              </a:ext>
            </a:extLst>
          </p:cNvPr>
          <p:cNvPicPr preferRelativeResize="0">
            <a:picLocks noGrp="1"/>
          </p:cNvPicPr>
          <p:nvPr>
            <p:ph type="pic" idx="2"/>
          </p:nvPr>
        </p:nvPicPr>
        <p:blipFill rotWithShape="1">
          <a:blip r:embed="rId2">
            <a:alphaModFix/>
          </a:blip>
          <a:srcRect l="17890" r="17890"/>
          <a:stretch/>
        </p:blipFill>
        <p:spPr>
          <a:xfrm>
            <a:off x="7559040" y="639316"/>
            <a:ext cx="3644900" cy="5467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2034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3"/>
          <p:cNvSpPr txBox="1">
            <a:spLocks noGrp="1"/>
          </p:cNvSpPr>
          <p:nvPr>
            <p:ph type="title"/>
          </p:nvPr>
        </p:nvSpPr>
        <p:spPr>
          <a:xfrm>
            <a:off x="1154953" y="973668"/>
            <a:ext cx="8761413" cy="563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Century Gothic"/>
              <a:buNone/>
            </a:pPr>
            <a:br>
              <a:rPr lang="it-IT" sz="2520" b="1" dirty="0"/>
            </a:br>
            <a:r>
              <a:rPr lang="it-IT" sz="2520" dirty="0"/>
              <a:t>AZIONE</a:t>
            </a:r>
            <a:r>
              <a:rPr lang="it-IT" sz="2520" b="1" dirty="0"/>
              <a:t>  INIZIO SETTEMBRE</a:t>
            </a:r>
            <a:br>
              <a:rPr lang="it-IT" sz="3600" dirty="0"/>
            </a:br>
            <a:endParaRPr sz="3600" dirty="0"/>
          </a:p>
        </p:txBody>
      </p:sp>
      <p:sp>
        <p:nvSpPr>
          <p:cNvPr id="170" name="Google Shape;170;p23"/>
          <p:cNvSpPr txBox="1">
            <a:spLocks noGrp="1"/>
          </p:cNvSpPr>
          <p:nvPr>
            <p:ph idx="1"/>
          </p:nvPr>
        </p:nvSpPr>
        <p:spPr>
          <a:xfrm>
            <a:off x="1154955" y="1537252"/>
            <a:ext cx="8761412" cy="5155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it-IT" sz="1400" dirty="0"/>
              <a:t>La fase di allineamento serve per garantire a tutti gli studenti delle classi prime il successo formativo, indipendentemente dai percorsi seguiti e dalle competenze acquisite al termine della scuola media.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it-IT" sz="1400" dirty="0"/>
              <a:t>Gli studenti iscritti vengono suddivisi in gruppi per seguire alcune lezioni della durata di 1,5 ore, il corso viene proposto a tutti gli iscritti 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it-IT" sz="1400" b="1" dirty="0"/>
              <a:t>MATEMATICA.                                                   INGLESE</a:t>
            </a:r>
            <a:endParaRPr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it-IT" sz="1400" dirty="0"/>
              <a:t>Proprietà delle potenze;                                         Tempi presenti e passati 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it-IT" sz="1400" dirty="0"/>
              <a:t>Notazione scientifica dei numeri;                           Preposizioni di luogo e di tempo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it-IT" sz="1400" dirty="0"/>
              <a:t>Unità di misura e equivalenze                                Aggettivi possessivi ed indefiniti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it-IT" sz="1400" b="1" dirty="0"/>
              <a:t>ITALIANO                                                            LEZIONI L2</a:t>
            </a:r>
            <a:endParaRPr dirty="0"/>
          </a:p>
          <a:p>
            <a:pPr marL="0" lvl="0" indent="0" algn="just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it-IT" sz="1400" dirty="0">
                <a:ea typeface="Century Gothic"/>
                <a:cs typeface="Century Gothic"/>
                <a:sym typeface="Century Gothic"/>
              </a:rPr>
              <a:t>morfologia;</a:t>
            </a:r>
            <a:endParaRPr dirty="0"/>
          </a:p>
          <a:p>
            <a:pPr marL="0" lvl="0" indent="0" algn="just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it-IT" sz="1400" dirty="0">
                <a:ea typeface="Century Gothic"/>
                <a:cs typeface="Century Gothic"/>
                <a:sym typeface="Century Gothic"/>
              </a:rPr>
              <a:t>sintassi: analisi logica;</a:t>
            </a:r>
            <a:endParaRPr lang="it-IT" dirty="0">
              <a:sym typeface="Century Gothic"/>
            </a:endParaRPr>
          </a:p>
          <a:p>
            <a:pPr marL="0" lvl="0" indent="0" algn="just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r>
              <a:rPr lang="it-IT" sz="1400" dirty="0">
                <a:ea typeface="Century Gothic"/>
                <a:cs typeface="Century Gothic"/>
                <a:sym typeface="Century Gothic"/>
              </a:rPr>
              <a:t>comprensione del testo</a:t>
            </a:r>
            <a:endParaRPr sz="1400" dirty="0">
              <a:ea typeface="Century Gothic"/>
              <a:cs typeface="Century Gothic"/>
              <a:sym typeface="Century Gothic"/>
            </a:endParaRPr>
          </a:p>
          <a:p>
            <a:pPr marL="342900" lvl="0" indent="-254000" algn="just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</a:pPr>
            <a:endParaRPr sz="1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254000" algn="just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</a:pPr>
            <a:endParaRPr sz="1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254000" algn="just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</a:pPr>
            <a:endParaRPr sz="1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254000" algn="just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</a:pPr>
            <a:endParaRPr sz="1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228600" algn="just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</a:pP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endParaRPr sz="14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</a:pPr>
            <a:endParaRPr sz="1400" b="1" dirty="0"/>
          </a:p>
          <a:p>
            <a:pPr marL="228600" lvl="0" indent="-88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endParaRPr dirty="0"/>
          </a:p>
          <a:p>
            <a:pPr marL="228600" lvl="0" indent="-88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4"/>
          <p:cNvSpPr txBox="1">
            <a:spLocks noGrp="1"/>
          </p:cNvSpPr>
          <p:nvPr>
            <p:ph type="title"/>
          </p:nvPr>
        </p:nvSpPr>
        <p:spPr>
          <a:xfrm>
            <a:off x="1154955" y="973667"/>
            <a:ext cx="8761413" cy="1112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</a:pPr>
            <a:r>
              <a:rPr lang="it-IT" sz="2400" b="1"/>
              <a:t>LEZIONI  SOS</a:t>
            </a:r>
            <a:br>
              <a:rPr lang="it-IT" sz="2400" b="1"/>
            </a:br>
            <a:r>
              <a:rPr lang="it-IT" sz="2400" b="1"/>
              <a:t> ( RECUPERO DISCIPLINARE CARENZE DI BASE )</a:t>
            </a:r>
            <a:br>
              <a:rPr lang="it-IT" sz="2400"/>
            </a:br>
            <a:endParaRPr sz="2400"/>
          </a:p>
        </p:txBody>
      </p:sp>
      <p:sp>
        <p:nvSpPr>
          <p:cNvPr id="176" name="Google Shape;176;p2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it-IT" dirty="0"/>
              <a:t>La seconda fase del progetto prevede la partecipazione, per gli studenti che hanno ottenuto un risultato negativo ai test di ingresso, a delle lezioni di recupero  in coda </a:t>
            </a:r>
            <a:r>
              <a:rPr lang="it-IT"/>
              <a:t>all’orario presumibilmente </a:t>
            </a:r>
            <a:r>
              <a:rPr lang="it-IT" dirty="0"/>
              <a:t>n</a:t>
            </a:r>
            <a:r>
              <a:rPr lang="it-IT"/>
              <a:t>elle </a:t>
            </a:r>
            <a:r>
              <a:rPr lang="it-IT" dirty="0"/>
              <a:t>prime </a:t>
            </a:r>
            <a:r>
              <a:rPr lang="it-IT"/>
              <a:t>settimane di Ottobre</a:t>
            </a:r>
            <a:r>
              <a:rPr lang="it-IT" dirty="0"/>
              <a:t>. 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it-IT" dirty="0"/>
              <a:t>Tali lezioni sono tenute da Docenti della disciplina.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it-IT" dirty="0"/>
              <a:t>La fase di recupero intende mettere a disposizione degli studenti che hanno difficoltà un aiuto in MATEMATICA, ITALIANO e INGLESE, immediato senza aspettare le prime insoddisfazioni o prove negative, che porterebbero lo studente a perdere fiducia.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it-IT" dirty="0"/>
              <a:t>                                                                          </a:t>
            </a:r>
            <a:endParaRPr dirty="0"/>
          </a:p>
          <a:p>
            <a:pPr marL="228600" lvl="0" indent="-88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ista">
  <a:themeElements>
    <a:clrScheme name="Vista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D70D5E"/>
      </a:accent2>
      <a:accent3>
        <a:srgbClr val="98037E"/>
      </a:accent3>
      <a:accent4>
        <a:srgbClr val="68027D"/>
      </a:accent4>
      <a:accent5>
        <a:srgbClr val="095ACA"/>
      </a:accent5>
      <a:accent6>
        <a:srgbClr val="063597"/>
      </a:accent6>
      <a:hlink>
        <a:srgbClr val="17BBFD"/>
      </a:hlink>
      <a:folHlink>
        <a:srgbClr val="FF79C2"/>
      </a:folHlink>
    </a:clrScheme>
    <a:fontScheme name="Vista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sta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23C5FE65-18CC-4A65-9EBC-B05E331504EC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TM03457515[[fn=Vista]]</Template>
  <TotalTime>1062</TotalTime>
  <Words>392</Words>
  <Application>Microsoft Office PowerPoint</Application>
  <PresentationFormat>Widescreen</PresentationFormat>
  <Paragraphs>46</Paragraphs>
  <Slides>6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4" baseType="lpstr">
      <vt:lpstr>Noto Sans Symbols</vt:lpstr>
      <vt:lpstr>Century Gothic</vt:lpstr>
      <vt:lpstr>Calibri</vt:lpstr>
      <vt:lpstr>Arial</vt:lpstr>
      <vt:lpstr>Wingdings 2</vt:lpstr>
      <vt:lpstr>Century Schoolbook</vt:lpstr>
      <vt:lpstr>Times New Roman</vt:lpstr>
      <vt:lpstr>Vista</vt:lpstr>
      <vt:lpstr>PROGETTO </vt:lpstr>
      <vt:lpstr>OBIETTIVI</vt:lpstr>
      <vt:lpstr>STRUTTURA DEL CORSO</vt:lpstr>
      <vt:lpstr>ORGANIZZAZIONE</vt:lpstr>
      <vt:lpstr> AZIONE  INIZIO SETTEMBRE </vt:lpstr>
      <vt:lpstr>LEZIONI  SOS  ( RECUPERO DISCIPLINARE CARENZE DI BASE 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</dc:title>
  <dc:creator>simone di carlo</dc:creator>
  <cp:lastModifiedBy>I.T.C.L.R.  S.GIUSEPPE srl</cp:lastModifiedBy>
  <cp:revision>11</cp:revision>
  <dcterms:modified xsi:type="dcterms:W3CDTF">2024-06-20T09:58:39Z</dcterms:modified>
</cp:coreProperties>
</file>